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63" r:id="rId3"/>
    <p:sldId id="291" r:id="rId4"/>
    <p:sldId id="287" r:id="rId5"/>
    <p:sldId id="288" r:id="rId6"/>
    <p:sldId id="293" r:id="rId7"/>
    <p:sldId id="294" r:id="rId8"/>
    <p:sldId id="290" r:id="rId9"/>
    <p:sldId id="283" r:id="rId10"/>
    <p:sldId id="292" r:id="rId11"/>
    <p:sldId id="28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268760"/>
            <a:ext cx="8496944" cy="158417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ПРЕЗЕНТАЦИЯ ПАРЦИАЛЬНЫХ  ПРОГРАММ</a:t>
            </a:r>
            <a:r>
              <a:rPr lang="ru-RU" sz="3200" b="1" dirty="0" smtClean="0">
                <a:solidFill>
                  <a:srgbClr val="0070C0"/>
                </a:solidFill>
              </a:rPr>
              <a:t/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 ВАРИАТИВНОЙ   ЧАСТИ  АООП  ДО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4" y="3284984"/>
            <a:ext cx="4464496" cy="3160863"/>
          </a:xfrm>
        </p:spPr>
      </p:pic>
    </p:spTree>
    <p:extLst>
      <p:ext uri="{BB962C8B-B14F-4D97-AF65-F5344CB8AC3E}">
        <p14:creationId xmlns:p14="http://schemas.microsoft.com/office/powerpoint/2010/main" val="341548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619672" y="1111970"/>
            <a:ext cx="7344816" cy="5917430"/>
          </a:xfrm>
        </p:spPr>
        <p:txBody>
          <a:bodyPr>
            <a:noAutofit/>
          </a:bodyPr>
          <a:lstStyle/>
          <a:p>
            <a:pPr algn="just"/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Предлагаем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детей с нашими башкирскими народными традициями, воспитать их на материале истории нашей Республики Башкортостан. А для этого нет лучшего пути, чем знакомство детей с мастерством народных умельцев. Это позволит нашим детям почувствовать себя частью башкирского народа, ощутить гордость за свою республику, богатую славными традициями. Знакомить детей с декоративно-прикладным искусством можно практически через все виды деятельности детей. Для развития речи изделия народных промыслов дают богатый материал: можно составлять описательные рассказы по игрушкам, придумывать сказки. Изделия народных мастеров помогают воспитывать у детей внимательное и бережное отношение к окружающей среде, так как декоративно-прикладное искусство по своим мотивам близко к природе. Художники веками наблюдали мир животных, красоту птиц, разнообразие растений, видели и чувствовали гармонию природы. Затем ее красота, соразмерность, разумность, упорядоченность нашли отражение в узорах декоративных росписей. В них – изображения человека, и животных, и птиц, растительные узоры, орнаменты. Изделия народных промыслов помогают понять и почувствовать, что человек – часть природы, а именно это является основой гармоничного развития ребенка. В узорах декоративной росписи соблюдается определенный ритм, симметрия, соразмерность отдельных элементов,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счетность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исполнении орнамента. Это дает материал для развития элементарных математических представлений. Башкирское народное декоративно-прикладное искусство тесно связано с фольклором, обычаями и обрядами, народными праздниками и народной музыкой. Следовательно, ознакомление с искусством можно дополнить музыкальным воспитанием дошкольников. Рассматривая изделия народных умельцев, ребенок должен видеть и различать узоры, их расположение в предметах, расположение элементов в узоре, цветосочетание, ритм, симметрию. Через эти произведения он знакомится с материалом, из которого изготовлен предмет, и назначением его в быту. Кроме этого, дети овладевают приемами нанесения узоров, так как в произведениях народного искусства отсутствует иллюзорность, дробность композиции, нет никаких светотеней, недоступных для изображения, техника украшения проста и доступна. Поэтому их рекомендуют использовать в работе с детьми – дошкольниками (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А.П.Усова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Н.П.Сакулина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др.) Применяются такие методы, как беседы, объяснения, игры, выставки. В начале каждого занятия несколько минут отведено теоретической беседе, завершается занятие просмотром работ и их обсуждением. Ожидаемые результаты освоения программы. Главным результатом реализации программы является создание каждым ребенком своего оригинального продукта, а главным критерием оценки дошкольника является не столько его талантливость, сколько его способность трудиться, способность упорно добиваться достижения нужного результата, ведь овладеть всеми секретами изобразительного искусства может каждый. В программе определены задачи, критерии знаний и умений дошкольников в возрасте от 2 до 7 лет во всех видах деятельности, и дана последовательность работы с детьми по ознакомлению с народным искусством башкир. Программа как региональный компонент знакомит дошкольников с культурой башкирского народа. В искусстве своего народа есть свои традиции, свой самобытный исторически сложившийся на основе мировоззрения и понимания орнамент. В народно-декоративном искусстве башкир имеется множество образцов, отличающихся высокой декоративностью цвета. Симметричность по колориту, композиционное строение башкирского узора, которое подчинено форме, размером и назначению орнаментированных изделий, а так же простота исполнения, ритмичность отвечают интересам дошкольников, дают им богатую пищу для художественного восприятия и творчества. Необходимо помочь детям понять специфику башкирского искусства и научить отличать от искусства других народов.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79712" y="188640"/>
            <a:ext cx="66247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«Программа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декоративной деятельности детей дошкольного возраста на основе Башкирского народного декоративно – прикладного искусства», А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В.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Молчева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2305" r="9071" b="255"/>
          <a:stretch/>
        </p:blipFill>
        <p:spPr>
          <a:xfrm>
            <a:off x="189003" y="4070685"/>
            <a:ext cx="1763688" cy="237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80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404664"/>
            <a:ext cx="8157173" cy="611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09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404664"/>
            <a:ext cx="7704856" cy="5843736"/>
          </a:xfrm>
        </p:spPr>
        <p:txBody>
          <a:bodyPr>
            <a:normAutofit lnSpcReduction="10000"/>
          </a:bodyPr>
          <a:lstStyle/>
          <a:p>
            <a:pPr marL="82296" indent="0" algn="just">
              <a:buNone/>
            </a:pPr>
            <a:r>
              <a:rPr lang="ru-RU" dirty="0" smtClean="0"/>
              <a:t>      </a:t>
            </a:r>
          </a:p>
          <a:p>
            <a:pPr marL="82296" indent="0" algn="just">
              <a:buNone/>
            </a:pPr>
            <a:r>
              <a:rPr lang="ru-RU" sz="2800" dirty="0"/>
              <a:t> </a:t>
            </a:r>
            <a:r>
              <a:rPr lang="ru-RU" sz="2800" dirty="0" smtClean="0"/>
              <a:t>    </a:t>
            </a:r>
          </a:p>
          <a:p>
            <a:pPr marL="82296" indent="0" algn="just">
              <a:buNone/>
            </a:pPr>
            <a:r>
              <a:rPr lang="ru-RU" sz="2800" dirty="0" smtClean="0"/>
              <a:t>     </a:t>
            </a:r>
            <a:r>
              <a:rPr lang="ru-RU" sz="2800" b="1" dirty="0" smtClean="0">
                <a:solidFill>
                  <a:srgbClr val="0070C0"/>
                </a:solidFill>
              </a:rPr>
              <a:t>В </a:t>
            </a:r>
            <a:r>
              <a:rPr lang="ru-RU" sz="2800" b="1" dirty="0">
                <a:solidFill>
                  <a:srgbClr val="0070C0"/>
                </a:solidFill>
              </a:rPr>
              <a:t>соответствии с ФГОС ДО, </a:t>
            </a:r>
            <a:r>
              <a:rPr lang="ru-RU" sz="2800" b="1" dirty="0" smtClean="0">
                <a:solidFill>
                  <a:srgbClr val="0070C0"/>
                </a:solidFill>
              </a:rPr>
              <a:t>дошкольная образовательная организация </a:t>
            </a:r>
            <a:r>
              <a:rPr lang="ru-RU" sz="2800" b="1" dirty="0">
                <a:solidFill>
                  <a:srgbClr val="0070C0"/>
                </a:solidFill>
              </a:rPr>
              <a:t>при составлении основной образовательной программы </a:t>
            </a:r>
            <a:r>
              <a:rPr lang="ru-RU" sz="2800" b="1" dirty="0" smtClean="0">
                <a:solidFill>
                  <a:srgbClr val="0070C0"/>
                </a:solidFill>
              </a:rPr>
              <a:t>может </a:t>
            </a:r>
            <a:r>
              <a:rPr lang="ru-RU" sz="2800" b="1" dirty="0">
                <a:solidFill>
                  <a:srgbClr val="0070C0"/>
                </a:solidFill>
              </a:rPr>
              <a:t>использовать </a:t>
            </a:r>
            <a:r>
              <a:rPr lang="ru-RU" sz="2800" b="1" dirty="0" smtClean="0">
                <a:solidFill>
                  <a:srgbClr val="0070C0"/>
                </a:solidFill>
              </a:rPr>
              <a:t>кроме примерной адаптированной образовательной программы дошкольного образования для детей с ТНР и </a:t>
            </a:r>
            <a:r>
              <a:rPr lang="ru-RU" sz="2800" b="1" dirty="0">
                <a:solidFill>
                  <a:srgbClr val="0070C0"/>
                </a:solidFill>
              </a:rPr>
              <a:t>парциальные </a:t>
            </a:r>
            <a:r>
              <a:rPr lang="ru-RU" sz="2800" b="1" dirty="0" smtClean="0">
                <a:solidFill>
                  <a:srgbClr val="0070C0"/>
                </a:solidFill>
              </a:rPr>
              <a:t>программы.</a:t>
            </a:r>
          </a:p>
          <a:p>
            <a:pPr marL="82296" indent="0" algn="just">
              <a:buNone/>
            </a:pPr>
            <a:r>
              <a:rPr lang="ru-RU" sz="2800" b="1" dirty="0" smtClean="0">
                <a:solidFill>
                  <a:srgbClr val="0070C0"/>
                </a:solidFill>
              </a:rPr>
              <a:t>     Рассмотрим парциальные программы и методические пособия вариативной части   АООП ДО с учётом образовательных областей.</a:t>
            </a:r>
          </a:p>
          <a:p>
            <a:pPr marL="82296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27996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247014" y="858796"/>
            <a:ext cx="7488832" cy="1355750"/>
          </a:xfrm>
        </p:spPr>
        <p:txBody>
          <a:bodyPr>
            <a:noAutofit/>
          </a:bodyPr>
          <a:lstStyle/>
          <a:p>
            <a:pPr algn="ctr"/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ПРОГРАММА «ОСНОВЫ БЕЗОПАСНОСТИ ДЕТЕЙ ДОШКОЛЬНОГО ВОЗРАСТА»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Авторы: Р. Б. </a:t>
            </a:r>
            <a:r>
              <a:rPr lang="ru-RU" sz="16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Стеркина</a:t>
            </a:r>
            <a:r>
              <a:rPr lang="ru-RU" sz="16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О. Л. Князева, Н. Н. Авдеев 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1331640" y="1988840"/>
            <a:ext cx="5040560" cy="4137323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Разработана на основе проекта государственного стандарта дошкольного образования. Ее цели — сформировать у ребенка навыки разумного поведения, научить адекватно вести себя в опасных ситуациях дома и на улице, в городском транспорте, при общении с незнакомыми людьми, взаимодействии с пожароопасными и другими предметами, животными и ядовитыми растениями; способствовать становлению основ экологической культуры, приобщению к здоровому образу жизни. Программа адресована воспитателям старших групп дошкольных образовательных учреждений.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Состоит из введения и шести разделов : «Ребенок и другие люди», «Ребенок и природа», «Ребенок дома», «Здоровье ребенка», «Эмоциональное благополучие ребенка», «Ребенок на улице города». </a:t>
            </a: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Основы безопасности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804248" y="2132856"/>
            <a:ext cx="1958801" cy="261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971600" y="144829"/>
            <a:ext cx="6048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области «Социально-коммуникативное развитие»: </a:t>
            </a:r>
          </a:p>
        </p:txBody>
      </p:sp>
    </p:spTree>
    <p:extLst>
      <p:ext uri="{BB962C8B-B14F-4D97-AF65-F5344CB8AC3E}">
        <p14:creationId xmlns:p14="http://schemas.microsoft.com/office/powerpoint/2010/main" val="319576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67037" y="773832"/>
            <a:ext cx="6696744" cy="1143000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Программа «Юный эколог»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Николаева Светлана Николаевна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Книга &quot;Юный эколог&quot;, 3-7 лет, С. Н. Николаева"/>
          <p:cNvPicPr>
            <a:picLocks noGrp="1"/>
          </p:cNvPicPr>
          <p:nvPr>
            <p:ph sz="half" idx="1"/>
          </p:nvPr>
        </p:nvPicPr>
        <p:blipFill rotWithShape="1">
          <a:blip r:embed="rId2" cstate="print"/>
          <a:srcRect l="22680" t="8023" r="21881" b="11339"/>
          <a:stretch/>
        </p:blipFill>
        <p:spPr bwMode="auto">
          <a:xfrm>
            <a:off x="1284407" y="2564904"/>
            <a:ext cx="1271369" cy="159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486668" y="1916832"/>
            <a:ext cx="4447020" cy="4663440"/>
          </a:xfrm>
        </p:spPr>
        <p:txBody>
          <a:bodyPr/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«Юный эколог» - программа, направленная на формирование начал экологической культуры у детей 2-7 лет в условиях детского сада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Программа состоит из 2-х подпрограмм:</a:t>
            </a: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«Экологическое воспитание дошкольников»;</a:t>
            </a: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«Повышение квалификации дошкольных работников по экологическому воспитанию детей».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7" name="Рисунок 6" descr="https://ozon-st.cdn.ngenix.net/multimedia/books_covers/c150/101712396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2318" y="4365104"/>
            <a:ext cx="125345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ozon-st.cdn.ngenix.net/multimedia/101397821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9649" y="2599703"/>
            <a:ext cx="1140779" cy="1559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ozon-st.cdn.ngenix.net/multimedia/books_covers/c150/101436667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9649" y="4365104"/>
            <a:ext cx="1140779" cy="1656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302319" y="78813"/>
            <a:ext cx="41123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>
                <a:solidFill>
                  <a:srgbClr val="0070C0"/>
                </a:solidFill>
              </a:rPr>
              <a:t>В области «Познавательное развитие»:</a:t>
            </a:r>
          </a:p>
        </p:txBody>
      </p:sp>
    </p:spTree>
    <p:extLst>
      <p:ext uri="{BB962C8B-B14F-4D97-AF65-F5344CB8AC3E}">
        <p14:creationId xmlns:p14="http://schemas.microsoft.com/office/powerpoint/2010/main" val="224880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37247" y="215305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Программа «Математика в детском саду» 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Валентина Павловна Новикова</a:t>
            </a:r>
          </a:p>
        </p:txBody>
      </p:sp>
      <p:pic>
        <p:nvPicPr>
          <p:cNvPr id="13" name="Содержимое 12" descr="ФГОС Математика в детском саду. Сценарии занятий c детьми 6-7 лет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3525" y="1772816"/>
            <a:ext cx="111442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3923928" y="1556792"/>
            <a:ext cx="4608512" cy="4824536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Предназначена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для обучения детей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3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– 7 лет.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В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пособии представлена программа и рассмотрено содержание комплексной работы в области математического образования дошкольников, раскрыты формы организации познавательной деятельности детей 3-7 лет как на занятиях, так и в повседневной жизни дошкольного учреждения.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Предложены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интересные способы взаимодействия воспитателя с детьми и вовлечения родителей в педагогический процесс. 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Главным достоинством данной методики является способ подачи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материала.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ФГОС Математика в детском саду.  Сценарии занятий. 4-5 лет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23331" y="1772816"/>
            <a:ext cx="113347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ФГОС Математика в детском саду.  Сценарии занятий c детьми 5-6 лет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7272" y="3840737"/>
            <a:ext cx="113347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ФГОС Математика в детском саду.  Сценарии занятий c детьми 3-4 лет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61046" y="3807909"/>
            <a:ext cx="11239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6442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79712" y="23827"/>
            <a:ext cx="4023360" cy="640080"/>
          </a:xfrm>
        </p:spPr>
        <p:txBody>
          <a:bodyPr/>
          <a:lstStyle/>
          <a:p>
            <a:r>
              <a:rPr lang="ru-RU" u="sng" dirty="0">
                <a:solidFill>
                  <a:srgbClr val="0070C0"/>
                </a:solidFill>
              </a:rPr>
              <a:t>В области «Речевое развитие</a:t>
            </a:r>
            <a:r>
              <a:rPr lang="ru-RU" u="sng" dirty="0" smtClean="0">
                <a:solidFill>
                  <a:srgbClr val="0070C0"/>
                </a:solidFill>
              </a:rPr>
              <a:t>»:</a:t>
            </a:r>
            <a:endParaRPr lang="ru-RU" u="sng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15616" y="625861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Ушакова </a:t>
            </a:r>
            <a:r>
              <a:rPr lang="ru-RU" b="1" dirty="0">
                <a:solidFill>
                  <a:srgbClr val="FF0000"/>
                </a:solidFill>
              </a:rPr>
              <a:t>О.С. Программа развития речи детей дошкольного возраста в детском саду. – М.: ТЦ «Сфера», 2011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91680" y="1340768"/>
            <a:ext cx="733572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Речевое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дошкольников в детском саду осуществляется во всех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видах деятельности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 организованной образовательной деятельности по речевому развитию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интеграции со всеми образовательными областями, а также в игровой совместной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самостоятельной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и в повседневной жизни. Однако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 организованных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занятиях по образовательной области «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Социально-коммуникативное развитие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развитие речи детей становиться главной задачей.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Программа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О.С. Ушаковой «Программа развития речи дошкольников»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дополняет основную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образовательную программу МДОУ в разделах по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совершенствованию коммуникативных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способностей у детей через формирование грамматического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строя речи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развития образной речи дошкольников. В качестве методического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 мы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 программу О.С. Ушаковой, Е.М.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Струниной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«Развитие речи детей 3 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7лет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Данная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содержит методические рекомендации, конспекты занятий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развитию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речи и ознакомлению с художественной литературой, а также игры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упражнения.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81558">
            <a:off x="251520" y="1556792"/>
            <a:ext cx="1259632" cy="182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79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57396">
            <a:off x="7210632" y="368035"/>
            <a:ext cx="1593238" cy="206161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71600" y="188640"/>
            <a:ext cx="7632848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Программа «Обучение дошкольников грамоте» по методикам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Д.Б.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Эльконина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, Л.Е.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Журовой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, Н.В. Дуровой</a:t>
            </a:r>
          </a:p>
          <a:p>
            <a:pPr algn="just"/>
            <a:r>
              <a:rPr lang="ru-RU" dirty="0" smtClean="0">
                <a:solidFill>
                  <a:srgbClr val="350F36"/>
                </a:solidFill>
                <a:latin typeface="Times New Roman" panose="02020603050405020304" pitchFamily="18" charset="0"/>
              </a:rPr>
              <a:t>Программа </a:t>
            </a:r>
            <a:r>
              <a:rPr lang="ru-RU" dirty="0">
                <a:solidFill>
                  <a:srgbClr val="350F36"/>
                </a:solidFill>
                <a:latin typeface="Times New Roman" panose="02020603050405020304" pitchFamily="18" charset="0"/>
              </a:rPr>
              <a:t>«Подготовка к обучению грамоте детей 4-7 лет»</a:t>
            </a:r>
          </a:p>
          <a:p>
            <a:pPr algn="just"/>
            <a:r>
              <a:rPr lang="ru-RU" dirty="0">
                <a:solidFill>
                  <a:srgbClr val="350F36"/>
                </a:solidFill>
                <a:latin typeface="Times New Roman" panose="02020603050405020304" pitchFamily="18" charset="0"/>
              </a:rPr>
              <a:t>представляет собой комплект пособий для каждой возрастной группы</a:t>
            </a:r>
          </a:p>
          <a:p>
            <a:pPr algn="just"/>
            <a:r>
              <a:rPr lang="ru-RU" dirty="0">
                <a:solidFill>
                  <a:srgbClr val="350F36"/>
                </a:solidFill>
                <a:latin typeface="Times New Roman" panose="02020603050405020304" pitchFamily="18" charset="0"/>
              </a:rPr>
              <a:t>«Подготовка к обучению грамоте», в которых представлены сценарии</a:t>
            </a:r>
          </a:p>
          <a:p>
            <a:pPr algn="just"/>
            <a:r>
              <a:rPr lang="ru-RU" dirty="0">
                <a:solidFill>
                  <a:srgbClr val="350F36"/>
                </a:solidFill>
                <a:latin typeface="Times New Roman" panose="02020603050405020304" pitchFamily="18" charset="0"/>
              </a:rPr>
              <a:t>образовательной деятельности с учетом возрастных особенностей</a:t>
            </a:r>
          </a:p>
          <a:p>
            <a:pPr algn="just"/>
            <a:r>
              <a:rPr lang="ru-RU" dirty="0">
                <a:solidFill>
                  <a:srgbClr val="350F36"/>
                </a:solidFill>
                <a:latin typeface="Times New Roman" panose="02020603050405020304" pitchFamily="18" charset="0"/>
              </a:rPr>
              <a:t>воспитанников средней, старшей и подготовительной групп. В пособии излагаются основы подготовки </a:t>
            </a:r>
            <a:r>
              <a:rPr lang="ru-RU" dirty="0" smtClean="0">
                <a:solidFill>
                  <a:srgbClr val="350F36"/>
                </a:solidFill>
                <a:latin typeface="Times New Roman" panose="02020603050405020304" pitchFamily="18" charset="0"/>
              </a:rPr>
              <a:t>к обучению </a:t>
            </a:r>
            <a:r>
              <a:rPr lang="ru-RU" dirty="0">
                <a:solidFill>
                  <a:srgbClr val="350F36"/>
                </a:solidFill>
                <a:latin typeface="Times New Roman" panose="02020603050405020304" pitchFamily="18" charset="0"/>
              </a:rPr>
              <a:t>грамоте в детском саду, описывается демонстрационный материал.</a:t>
            </a:r>
          </a:p>
          <a:p>
            <a:pPr algn="just"/>
            <a:r>
              <a:rPr lang="ru-RU" dirty="0">
                <a:solidFill>
                  <a:srgbClr val="350F36"/>
                </a:solidFill>
                <a:latin typeface="Times New Roman" panose="02020603050405020304" pitchFamily="18" charset="0"/>
              </a:rPr>
              <a:t>Введение ребенка в языковую действительность в момент наиболее острого «языкового </a:t>
            </a:r>
            <a:r>
              <a:rPr lang="ru-RU" dirty="0" smtClean="0">
                <a:solidFill>
                  <a:srgbClr val="350F36"/>
                </a:solidFill>
                <a:latin typeface="Times New Roman" panose="02020603050405020304" pitchFamily="18" charset="0"/>
              </a:rPr>
              <a:t>чутья» является </a:t>
            </a:r>
            <a:r>
              <a:rPr lang="ru-RU" dirty="0">
                <a:solidFill>
                  <a:srgbClr val="350F36"/>
                </a:solidFill>
                <a:latin typeface="Times New Roman" panose="02020603050405020304" pitchFamily="18" charset="0"/>
              </a:rPr>
              <a:t>наиболее эффективным средством для овладения этой действительностью. В основу данной</a:t>
            </a:r>
          </a:p>
          <a:p>
            <a:pPr algn="just"/>
            <a:r>
              <a:rPr lang="ru-RU" dirty="0">
                <a:solidFill>
                  <a:srgbClr val="350F36"/>
                </a:solidFill>
                <a:latin typeface="Times New Roman" panose="02020603050405020304" pitchFamily="18" charset="0"/>
              </a:rPr>
              <a:t>программы положена методика обучения начальному чтению, разработанная Д. Б. </a:t>
            </a:r>
            <a:r>
              <a:rPr lang="ru-RU" dirty="0" err="1">
                <a:solidFill>
                  <a:srgbClr val="350F36"/>
                </a:solidFill>
                <a:latin typeface="Times New Roman" panose="02020603050405020304" pitchFamily="18" charset="0"/>
              </a:rPr>
              <a:t>Элькониным</a:t>
            </a:r>
            <a:r>
              <a:rPr lang="ru-RU" dirty="0">
                <a:solidFill>
                  <a:srgbClr val="350F36"/>
                </a:solidFill>
                <a:latin typeface="Times New Roman" panose="02020603050405020304" pitchFamily="18" charset="0"/>
              </a:rPr>
              <a:t>, </a:t>
            </a:r>
            <a:r>
              <a:rPr lang="ru-RU" dirty="0" smtClean="0">
                <a:solidFill>
                  <a:srgbClr val="350F36"/>
                </a:solidFill>
                <a:latin typeface="Times New Roman" panose="02020603050405020304" pitchFamily="18" charset="0"/>
              </a:rPr>
              <a:t>дополненная большим </a:t>
            </a:r>
            <a:r>
              <a:rPr lang="ru-RU" dirty="0">
                <a:solidFill>
                  <a:srgbClr val="350F36"/>
                </a:solidFill>
                <a:latin typeface="Times New Roman" panose="02020603050405020304" pitchFamily="18" charset="0"/>
              </a:rPr>
              <a:t>количеством различных словесных игр, составляющих основную часть занятий и </a:t>
            </a:r>
            <a:r>
              <a:rPr lang="ru-RU" dirty="0" smtClean="0">
                <a:solidFill>
                  <a:srgbClr val="350F36"/>
                </a:solidFill>
                <a:latin typeface="Times New Roman" panose="02020603050405020304" pitchFamily="18" charset="0"/>
              </a:rPr>
              <a:t>обязательно содержащих </a:t>
            </a:r>
            <a:r>
              <a:rPr lang="ru-RU" dirty="0">
                <a:solidFill>
                  <a:srgbClr val="350F36"/>
                </a:solidFill>
                <a:latin typeface="Times New Roman" panose="02020603050405020304" pitchFamily="18" charset="0"/>
              </a:rPr>
              <a:t>в себе учебную задачу.</a:t>
            </a:r>
          </a:p>
          <a:p>
            <a:pPr algn="just"/>
            <a:r>
              <a:rPr lang="ru-RU" dirty="0">
                <a:solidFill>
                  <a:srgbClr val="350F36"/>
                </a:solidFill>
                <a:latin typeface="Times New Roman" panose="02020603050405020304" pitchFamily="18" charset="0"/>
              </a:rPr>
              <a:t>Особое внимание уделяется игровым приемам и дидактическим играм, которые составляют </a:t>
            </a:r>
            <a:r>
              <a:rPr lang="ru-RU" dirty="0" smtClean="0">
                <a:solidFill>
                  <a:srgbClr val="350F36"/>
                </a:solidFill>
                <a:latin typeface="Times New Roman" panose="02020603050405020304" pitchFamily="18" charset="0"/>
              </a:rPr>
              <a:t>специфику обучения </a:t>
            </a:r>
            <a:r>
              <a:rPr lang="ru-RU" dirty="0">
                <a:solidFill>
                  <a:srgbClr val="350F36"/>
                </a:solidFill>
                <a:latin typeface="Times New Roman" panose="02020603050405020304" pitchFamily="18" charset="0"/>
              </a:rPr>
              <a:t>детей дошкольного возраста. Основной целью обучения является работа над звуковой культурой</a:t>
            </a:r>
          </a:p>
          <a:p>
            <a:pPr algn="just"/>
            <a:r>
              <a:rPr lang="ru-RU" dirty="0">
                <a:solidFill>
                  <a:srgbClr val="350F36"/>
                </a:solidFill>
                <a:latin typeface="Times New Roman" panose="02020603050405020304" pitchFamily="18" charset="0"/>
              </a:rPr>
              <a:t>речи детей, а основным содержанием - </a:t>
            </a:r>
            <a:r>
              <a:rPr lang="ru-RU" dirty="0" err="1">
                <a:solidFill>
                  <a:srgbClr val="350F36"/>
                </a:solidFill>
                <a:latin typeface="Times New Roman" panose="02020603050405020304" pitchFamily="18" charset="0"/>
              </a:rPr>
              <a:t>звуко</a:t>
            </a:r>
            <a:r>
              <a:rPr lang="ru-RU" dirty="0">
                <a:solidFill>
                  <a:srgbClr val="350F36"/>
                </a:solidFill>
                <a:latin typeface="Times New Roman" panose="02020603050405020304" pitchFamily="18" charset="0"/>
              </a:rPr>
              <a:t>-слоговой анализ слов. Проводится целенаправленная работа </a:t>
            </a:r>
            <a:r>
              <a:rPr lang="ru-RU" dirty="0" smtClean="0">
                <a:solidFill>
                  <a:srgbClr val="350F36"/>
                </a:solidFill>
                <a:latin typeface="Times New Roman" panose="02020603050405020304" pitchFamily="18" charset="0"/>
              </a:rPr>
              <a:t>по развитию </a:t>
            </a:r>
            <a:r>
              <a:rPr lang="ru-RU" dirty="0">
                <a:solidFill>
                  <a:srgbClr val="350F36"/>
                </a:solidFill>
                <a:latin typeface="Times New Roman" panose="02020603050405020304" pitchFamily="18" charset="0"/>
              </a:rPr>
              <a:t>мышления, внимания, памяти, по усвоению зрительного образа каждой печатной буквы. </a:t>
            </a:r>
            <a:r>
              <a:rPr lang="ru-RU" dirty="0" smtClean="0">
                <a:solidFill>
                  <a:srgbClr val="350F36"/>
                </a:solidFill>
                <a:latin typeface="Times New Roman" panose="02020603050405020304" pitchFamily="18" charset="0"/>
              </a:rPr>
              <a:t>Пособие предназначено </a:t>
            </a:r>
            <a:r>
              <a:rPr lang="ru-RU" dirty="0">
                <a:solidFill>
                  <a:srgbClr val="350F36"/>
                </a:solidFill>
                <a:latin typeface="Times New Roman" panose="02020603050405020304" pitchFamily="18" charset="0"/>
              </a:rPr>
              <a:t>для воспитателей детских дошкольных учреждений.</a:t>
            </a:r>
            <a:endParaRPr lang="ru-RU" b="0" i="0" dirty="0">
              <a:solidFill>
                <a:srgbClr val="350F36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70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77295" y="496094"/>
            <a:ext cx="8229600" cy="94868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Программа «Конструирование и художественный труд 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детском саду»</a:t>
            </a: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Л.В. </a:t>
            </a:r>
            <a:r>
              <a:rPr lang="ru-RU" sz="2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Куцакова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Содержимое 7" descr="https://ozon-st.cdn.ngenix.net/multimedia/c150/1010633907.jpg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482242">
            <a:off x="1311785" y="1848031"/>
            <a:ext cx="1206624" cy="1860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2487838" y="1478274"/>
            <a:ext cx="6419057" cy="4968552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Цель программы – развитие конструктивных умений, художественно – творческих способностей, художественного вкуса. Так же программа нацелена на развитие у дошкольников таких психических процессов как воображения и ассоциативного мышления, на воспитание у них трудолюбия, усидчивости, терпения.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занятиях педагоги знакомят детей с различными приемами конструирования и моделирования. 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Программа позволяет применять к детям с разным уровнем интеллектуального и художественного развития дифференцированный подход.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 данной программе ведется работа в первой младшей, второй младшей, средней и подготовительной группах.</a:t>
            </a:r>
          </a:p>
        </p:txBody>
      </p:sp>
      <p:pic>
        <p:nvPicPr>
          <p:cNvPr id="9" name="Рисунок 8" descr="https://ozon-st.cdn.ngenix.net/multimedia/c150/101063391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93313">
            <a:off x="964826" y="4407555"/>
            <a:ext cx="122413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331640" y="126762"/>
            <a:ext cx="59754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solidFill>
                  <a:srgbClr val="0070C0"/>
                </a:solidFill>
              </a:rPr>
              <a:t>В области «Художественно-эстетическое развитие»:</a:t>
            </a:r>
          </a:p>
        </p:txBody>
      </p:sp>
    </p:spTree>
    <p:extLst>
      <p:ext uri="{BB962C8B-B14F-4D97-AF65-F5344CB8AC3E}">
        <p14:creationId xmlns:p14="http://schemas.microsoft.com/office/powerpoint/2010/main" val="140297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5616" y="548680"/>
            <a:ext cx="4608512" cy="5662540"/>
          </a:xfrm>
        </p:spPr>
        <p:txBody>
          <a:bodyPr>
            <a:normAutofit fontScale="77500" lnSpcReduction="20000"/>
          </a:bodyPr>
          <a:lstStyle/>
          <a:p>
            <a:pPr marL="82296" indent="0" algn="just">
              <a:buNone/>
            </a:pPr>
            <a:r>
              <a:rPr lang="ru-RU" sz="1500" b="1" dirty="0" smtClean="0">
                <a:solidFill>
                  <a:srgbClr val="0070C0"/>
                </a:solidFill>
              </a:rPr>
              <a:t>    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«Земля отцов» создавалась под девизом «Моя судьба – Башкортостан».</a:t>
            </a:r>
          </a:p>
          <a:p>
            <a:pPr marL="82296" indent="0" algn="just">
              <a:buNone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Цель программы: формирование первоначальных представлений национальной культуры, интерес к познанию культуры своего народа, воспитание патриота своей земли.</a:t>
            </a:r>
          </a:p>
          <a:p>
            <a:pPr marL="82296" indent="0" algn="just">
              <a:buNone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Программа предназначена для детей младшего и старшего дошкольного возраста.</a:t>
            </a:r>
          </a:p>
          <a:p>
            <a:pPr marL="82296" indent="0" algn="just">
              <a:buNone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Весь материал разделён на блоки:</a:t>
            </a:r>
          </a:p>
          <a:p>
            <a:pPr marL="82296" indent="0" algn="just">
              <a:buNone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Человек – творец рукотворного мира.</a:t>
            </a:r>
          </a:p>
          <a:p>
            <a:pPr marL="82296" indent="0" algn="just">
              <a:buNone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От истоков прекрасного – к творчеству.</a:t>
            </a:r>
          </a:p>
          <a:p>
            <a:pPr marL="82296" indent="0" algn="just">
              <a:buNone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Отчий дом.</a:t>
            </a:r>
          </a:p>
          <a:p>
            <a:pPr marL="82296" indent="0" algn="just">
              <a:buNone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В конце  программы предложено примерное перспективное планирование </a:t>
            </a:r>
            <a:r>
              <a:rPr lang="ru-RU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образовательного процесса, а также диагностика выявления уровня представлений о национальной (башкирской) культуре и методическое сопровождение программы.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64088" y="188640"/>
            <a:ext cx="3569599" cy="5998799"/>
          </a:xfrm>
        </p:spPr>
        <p:txBody>
          <a:bodyPr>
            <a:normAutofit fontScale="77500" lnSpcReduction="20000"/>
          </a:bodyPr>
          <a:lstStyle/>
          <a:p>
            <a:pPr marL="82296" indent="0" algn="ctr">
              <a:buNone/>
            </a:pPr>
            <a:endParaRPr lang="ru-RU" sz="1600" b="1" dirty="0" smtClean="0">
              <a:solidFill>
                <a:srgbClr val="FF0000"/>
              </a:solidFill>
            </a:endParaRPr>
          </a:p>
          <a:p>
            <a:pPr marL="82296" indent="0" algn="ctr">
              <a:buNone/>
            </a:pPr>
            <a:endParaRPr lang="ru-RU" sz="1600" b="1" dirty="0">
              <a:solidFill>
                <a:srgbClr val="FF0000"/>
              </a:solidFill>
            </a:endParaRPr>
          </a:p>
          <a:p>
            <a:pPr marL="82296" indent="0" algn="ctr">
              <a:buNone/>
            </a:pPr>
            <a:r>
              <a:rPr lang="ru-RU" sz="2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Гасанова Р.Х.</a:t>
            </a:r>
          </a:p>
          <a:p>
            <a:pPr marL="82296" indent="0" algn="ctr">
              <a:buNone/>
            </a:pPr>
            <a:r>
              <a:rPr lang="ru-RU" sz="2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«Земля отцов»</a:t>
            </a:r>
          </a:p>
          <a:p>
            <a:pPr marL="82296" indent="0">
              <a:buNone/>
            </a:pPr>
            <a:endParaRPr lang="ru-RU" sz="1600" dirty="0" smtClean="0"/>
          </a:p>
          <a:p>
            <a:pPr marL="82296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1916832"/>
            <a:ext cx="2613851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92274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1093</TotalTime>
  <Words>1382</Words>
  <Application>Microsoft Office PowerPoint</Application>
  <PresentationFormat>Экран (4:3)</PresentationFormat>
  <Paragraphs>55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Corbel</vt:lpstr>
      <vt:lpstr>Gill Sans MT</vt:lpstr>
      <vt:lpstr>Times New Roman</vt:lpstr>
      <vt:lpstr>Verdana</vt:lpstr>
      <vt:lpstr>Wingdings 2</vt:lpstr>
      <vt:lpstr>Солнцестояние</vt:lpstr>
      <vt:lpstr>ПРЕЗЕНТАЦИЯ ПАРЦИАЛЬНЫХ  ПРОГРАММ  ВАРИАТИВНОЙ   ЧАСТИ  АООП  ДО</vt:lpstr>
      <vt:lpstr>Презентация PowerPoint</vt:lpstr>
      <vt:lpstr>ПРОГРАММА «ОСНОВЫ БЕЗОПАСНОСТИ ДЕТЕЙ ДОШКОЛЬНОГО ВОЗРАСТА»   Авторы: Р. Б. Стеркина, О. Л. Князева, Н. Н. Авдеев  </vt:lpstr>
      <vt:lpstr>Программа «Юный эколог» Николаева Светлана Николаевна </vt:lpstr>
      <vt:lpstr>Программа «Математика в детском саду»  Валентина Павловна Новикова</vt:lpstr>
      <vt:lpstr>Презентация PowerPoint</vt:lpstr>
      <vt:lpstr>Презентация PowerPoint</vt:lpstr>
      <vt:lpstr>  Программа «Конструирование и художественный труд  в детском саду» Л.В. Куцакова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ПАРЦИАЛЬНЫЕ ПРОГРАММЫ  И МЕТОДИЧЕСКИЕ ПОСОБИЯ  ВАРИАТИВНОЙ ЧАСТИ АООП ДО</dc:title>
  <dc:creator>Павел</dc:creator>
  <cp:lastModifiedBy>SAD</cp:lastModifiedBy>
  <cp:revision>112</cp:revision>
  <dcterms:created xsi:type="dcterms:W3CDTF">2020-05-22T13:20:28Z</dcterms:created>
  <dcterms:modified xsi:type="dcterms:W3CDTF">2021-05-26T03:48:34Z</dcterms:modified>
</cp:coreProperties>
</file>